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5143500" cx="9144000"/>
  <p:notesSz cx="6858000" cy="9144000"/>
  <p:embeddedFontLst>
    <p:embeddedFont>
      <p:font typeface="Helvetica Neue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A8F9BFC-360D-482E-AE04-663F2A69148D}">
  <a:tblStyle styleId="{5A8F9BFC-360D-482E-AE04-663F2A69148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11" Type="http://schemas.openxmlformats.org/officeDocument/2006/relationships/font" Target="fonts/HelveticaNeue-boldItalic.fntdata"/><Relationship Id="rId10" Type="http://schemas.openxmlformats.org/officeDocument/2006/relationships/font" Target="fonts/HelveticaNeue-italic.fntdata"/><Relationship Id="rId9" Type="http://schemas.openxmlformats.org/officeDocument/2006/relationships/font" Target="fonts/HelveticaNeue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font" Target="fonts/HelveticaNeu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b16c29b326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b16c29b326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330950" y="2207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{5A8F9BFC-360D-482E-AE04-663F2A69148D}</a:tableStyleId>
              </a:tblPr>
              <a:tblGrid>
                <a:gridCol w="1264050"/>
                <a:gridCol w="1175850"/>
                <a:gridCol w="2782875"/>
                <a:gridCol w="1626600"/>
                <a:gridCol w="1665800"/>
              </a:tblGrid>
              <a:tr h="7074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TEAM MEMBER</a:t>
                      </a:r>
                      <a:endParaRPr i="1"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(initials or codename)</a:t>
                      </a:r>
                      <a:endParaRPr i="1"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Goal</a:t>
                      </a:r>
                      <a:endParaRPr i="1"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Specific actions</a:t>
                      </a:r>
                      <a:endParaRPr i="1"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Anticipated obstacles</a:t>
                      </a:r>
                      <a:endParaRPr i="1"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Potential solutions</a:t>
                      </a:r>
                      <a:endParaRPr i="1"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6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1.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81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2.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91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3.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33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4.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5" name="Google Shape;55;p13"/>
          <p:cNvSpPr txBox="1"/>
          <p:nvPr/>
        </p:nvSpPr>
        <p:spPr>
          <a:xfrm>
            <a:off x="121325" y="831100"/>
            <a:ext cx="8966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b="1"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TEAM ACTION PLAN</a:t>
            </a:r>
            <a:endParaRPr b="1"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Helvetica Neue"/>
                <a:ea typeface="Helvetica Neue"/>
                <a:cs typeface="Helvetica Neue"/>
                <a:sym typeface="Helvetica Neue"/>
              </a:rPr>
              <a:t>INSTRUCTIONS: Share the link for each team member, pick at least one carbon-reduction goal and identify realistic, specific, concrete actions you can take within the next year to achieve your goal. Be sure to describe </a:t>
            </a:r>
            <a:r>
              <a:rPr b="1" lang="en" sz="1000" u="sng">
                <a:latin typeface="Helvetica Neue"/>
                <a:ea typeface="Helvetica Neue"/>
                <a:cs typeface="Helvetica Neue"/>
                <a:sym typeface="Helvetica Neue"/>
              </a:rPr>
              <a:t>how</a:t>
            </a:r>
            <a:r>
              <a:rPr b="1" lang="en" sz="1000">
                <a:latin typeface="Helvetica Neue"/>
                <a:ea typeface="Helvetica Neue"/>
                <a:cs typeface="Helvetica Neue"/>
                <a:sym typeface="Helvetica Neue"/>
              </a:rPr>
              <a:t> and </a:t>
            </a:r>
            <a:r>
              <a:rPr b="1" lang="en" sz="1000" u="sng">
                <a:latin typeface="Helvetica Neue"/>
                <a:ea typeface="Helvetica Neue"/>
                <a:cs typeface="Helvetica Neue"/>
                <a:sym typeface="Helvetica Neue"/>
              </a:rPr>
              <a:t>when</a:t>
            </a:r>
            <a:r>
              <a:rPr b="1" lang="en" sz="1000">
                <a:latin typeface="Helvetica Neue"/>
                <a:ea typeface="Helvetica Neue"/>
                <a:cs typeface="Helvetica Neue"/>
                <a:sym typeface="Helvetica Neue"/>
              </a:rPr>
              <a:t> you would implement each action. Work together to </a:t>
            </a:r>
            <a:r>
              <a:rPr b="1" i="1" lang="en" sz="1000">
                <a:latin typeface="Helvetica Neue"/>
                <a:ea typeface="Helvetica Neue"/>
                <a:cs typeface="Helvetica Neue"/>
                <a:sym typeface="Helvetica Neue"/>
              </a:rPr>
              <a:t>stress-test</a:t>
            </a:r>
            <a:r>
              <a:rPr b="1" lang="en" sz="1000">
                <a:latin typeface="Helvetica Neue"/>
                <a:ea typeface="Helvetica Neue"/>
                <a:cs typeface="Helvetica Neue"/>
                <a:sym typeface="Helvetica Neue"/>
              </a:rPr>
              <a:t> the plan: identify potential obstacles, and then generate solutions for overcoming the obstacles.</a:t>
            </a:r>
            <a:endParaRPr b="1"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Helvetica Neue"/>
                <a:ea typeface="Helvetica Neue"/>
                <a:cs typeface="Helvetica Neue"/>
                <a:sym typeface="Helvetica Neue"/>
              </a:rPr>
              <a:t>Pro tips:</a:t>
            </a:r>
            <a:endParaRPr b="1"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●</a:t>
            </a:r>
            <a:r>
              <a:rPr lang="en" sz="1000">
                <a:latin typeface="Times New Roman"/>
                <a:ea typeface="Times New Roman"/>
                <a:cs typeface="Times New Roman"/>
                <a:sym typeface="Times New Roman"/>
              </a:rPr>
              <a:t>  	</a:t>
            </a: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Complete this process for one team member, and then move to the next person. Consider setting a timer so each person gets the same amount of  time. When time is up, remember to share your plans with other workshop participants.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●</a:t>
            </a:r>
            <a:r>
              <a:rPr lang="en" sz="1000">
                <a:latin typeface="Times New Roman"/>
                <a:ea typeface="Times New Roman"/>
                <a:cs typeface="Times New Roman"/>
                <a:sym typeface="Times New Roman"/>
              </a:rPr>
              <a:t>  	</a:t>
            </a: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 Be as specific as possible: Try “If…then” statements (e.g., “If I am at a buffet, then I will fill my first plate with vegetarian options.” “If It’s not raining, then I will bike to work.”)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●</a:t>
            </a:r>
            <a:r>
              <a:rPr lang="en" sz="1000">
                <a:latin typeface="Times New Roman"/>
                <a:ea typeface="Times New Roman"/>
                <a:cs typeface="Times New Roman"/>
                <a:sym typeface="Times New Roman"/>
              </a:rPr>
              <a:t>  	</a:t>
            </a: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SUPPORT EACH OTHER!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